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5"/>
  </p:notesMasterIdLst>
  <p:sldIdLst>
    <p:sldId id="455" r:id="rId2"/>
    <p:sldId id="456" r:id="rId3"/>
    <p:sldId id="457" r:id="rId4"/>
  </p:sldIdLst>
  <p:sldSz cx="9144000" cy="5715000" type="screen16x10"/>
  <p:notesSz cx="6858000" cy="9144000"/>
  <p:defaultTextStyle>
    <a:defPPr>
      <a:defRPr lang="en-US"/>
    </a:defPPr>
    <a:lvl1pPr marL="0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890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145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9035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290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80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8070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25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215" algn="l" defTabSz="389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78018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74" y="45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F8D76-DEDA-457E-A5FD-9F94166D631F}" type="datetimeFigureOut">
              <a:rPr lang="en-ZA" smtClean="0"/>
              <a:t>2025/06/12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A2456-6BB3-4BE8-BFEA-BEDCFD88AD58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 userDrawn="1"/>
        </p:nvSpPr>
        <p:spPr>
          <a:xfrm flipH="1" flipV="1">
            <a:off x="1" y="1"/>
            <a:ext cx="9144000" cy="271770"/>
          </a:xfrm>
          <a:prstGeom prst="rtTriangle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spcCol="0"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45268"/>
            <a:ext cx="8005783" cy="3875133"/>
          </a:xfrm>
        </p:spPr>
        <p:txBody>
          <a:bodyPr>
            <a:normAutofit/>
          </a:bodyPr>
          <a:lstStyle>
            <a:lvl1pPr>
              <a:defRPr sz="1425"/>
            </a:lvl1pPr>
            <a:lvl2pPr>
              <a:defRPr sz="1425"/>
            </a:lvl2pPr>
            <a:lvl3pPr>
              <a:defRPr sz="1425"/>
            </a:lvl3pPr>
            <a:lvl4pPr>
              <a:defRPr sz="1425"/>
            </a:lvl4pPr>
            <a:lvl5pPr>
              <a:defRPr sz="14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5411236"/>
            <a:ext cx="7536409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1" y="229306"/>
            <a:ext cx="8229600" cy="69053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2175">
                <a:solidFill>
                  <a:srgbClr val="F7901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8107020" y="5087697"/>
            <a:ext cx="935426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A" sz="11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57201" y="564447"/>
            <a:ext cx="8067675" cy="363753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4443237"/>
            <a:ext cx="6419615" cy="679097"/>
          </a:xfrm>
        </p:spPr>
        <p:txBody>
          <a:bodyPr anchor="ctr">
            <a:normAutofit/>
          </a:bodyPr>
          <a:lstStyle>
            <a:lvl1pPr>
              <a:defRPr sz="2025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5411236"/>
            <a:ext cx="7536409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45268"/>
            <a:ext cx="8005783" cy="3875133"/>
          </a:xfrm>
        </p:spPr>
        <p:txBody>
          <a:bodyPr>
            <a:normAutofit/>
          </a:bodyPr>
          <a:lstStyle>
            <a:lvl1pPr>
              <a:defRPr sz="1425"/>
            </a:lvl1pPr>
            <a:lvl2pPr>
              <a:defRPr sz="1425"/>
            </a:lvl2pPr>
            <a:lvl3pPr>
              <a:defRPr sz="1425"/>
            </a:lvl3pPr>
            <a:lvl4pPr>
              <a:defRPr sz="1425"/>
            </a:lvl4pPr>
            <a:lvl5pPr>
              <a:defRPr sz="14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1" y="229306"/>
            <a:ext cx="8229600" cy="69053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2175">
                <a:solidFill>
                  <a:srgbClr val="F7901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5411236"/>
            <a:ext cx="6991558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922D475-2A9E-40F8-8F7D-EAE38CBE7CC5}" type="slidenum">
              <a:rPr lang="en-ZA" smtClean="0">
                <a:solidFill>
                  <a:srgbClr val="FFFFFF"/>
                </a:solidFill>
              </a:rPr>
              <a:t>‹#›</a:t>
            </a:fld>
            <a:endParaRPr lang="en-ZA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5411236"/>
            <a:ext cx="7536409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8100091" y="5072304"/>
            <a:ext cx="970071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A" sz="11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 userDrawn="1"/>
        </p:nvSpPr>
        <p:spPr>
          <a:xfrm flipH="1" flipV="1">
            <a:off x="0" y="1"/>
            <a:ext cx="9144000" cy="271770"/>
          </a:xfrm>
          <a:prstGeom prst="rtTriangle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8" tIns="45724" rIns="91448" bIns="45724" spcCol="0" rtlCol="0" anchor="ctr"/>
          <a:lstStyle/>
          <a:p>
            <a:pPr algn="ctr"/>
            <a:endParaRPr lang="en-US" sz="1125"/>
          </a:p>
        </p:txBody>
      </p:sp>
      <p:pic>
        <p:nvPicPr>
          <p:cNvPr id="3" name="Picture 2" descr="NEF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196" y="1403652"/>
            <a:ext cx="1897457" cy="8282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45268"/>
            <a:ext cx="8005783" cy="3875133"/>
          </a:xfrm>
        </p:spPr>
        <p:txBody>
          <a:bodyPr>
            <a:normAutofit/>
          </a:bodyPr>
          <a:lstStyle>
            <a:lvl1pPr>
              <a:defRPr sz="1425"/>
            </a:lvl1pPr>
            <a:lvl2pPr>
              <a:defRPr sz="1425"/>
            </a:lvl2pPr>
            <a:lvl3pPr>
              <a:defRPr sz="1425"/>
            </a:lvl3pPr>
            <a:lvl4pPr>
              <a:defRPr sz="1425"/>
            </a:lvl4pPr>
            <a:lvl5pPr>
              <a:defRPr sz="14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296960"/>
            <a:ext cx="6287911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sz="975" b="0" smtClean="0">
                <a:solidFill>
                  <a:srgbClr val="A6A6A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29306"/>
            <a:ext cx="8229600" cy="69053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2175">
                <a:solidFill>
                  <a:srgbClr val="F7901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5246101"/>
            <a:ext cx="7536409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 userDrawn="1"/>
        </p:nvSpPr>
        <p:spPr>
          <a:xfrm flipH="1" flipV="1">
            <a:off x="0" y="1"/>
            <a:ext cx="9144000" cy="271770"/>
          </a:xfrm>
          <a:prstGeom prst="rtTriangle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8" tIns="45724" rIns="91448" bIns="45724" spcCol="0" rtlCol="0" anchor="ctr"/>
          <a:lstStyle/>
          <a:p>
            <a:pPr algn="ctr"/>
            <a:endParaRPr lang="en-US" sz="1125"/>
          </a:p>
        </p:txBody>
      </p:sp>
      <p:pic>
        <p:nvPicPr>
          <p:cNvPr id="4" name="Picture 3" descr="NEF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196" y="1403652"/>
            <a:ext cx="1897457" cy="8282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45268"/>
            <a:ext cx="8005783" cy="3875133"/>
          </a:xfrm>
        </p:spPr>
        <p:txBody>
          <a:bodyPr>
            <a:normAutofit/>
          </a:bodyPr>
          <a:lstStyle>
            <a:lvl1pPr>
              <a:defRPr sz="1425"/>
            </a:lvl1pPr>
            <a:lvl2pPr>
              <a:defRPr sz="1425"/>
            </a:lvl2pPr>
            <a:lvl3pPr>
              <a:defRPr sz="1425"/>
            </a:lvl3pPr>
            <a:lvl4pPr>
              <a:defRPr sz="1425"/>
            </a:lvl4pPr>
            <a:lvl5pPr>
              <a:defRPr sz="14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296960"/>
            <a:ext cx="6287911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sz="975" b="0" smtClean="0">
                <a:solidFill>
                  <a:srgbClr val="A6A6A6"/>
                </a:solidFill>
              </a:defRPr>
            </a:lvl1pPr>
          </a:lstStyle>
          <a:p>
            <a:r>
              <a:rPr lang="en-US"/>
              <a:t>ANNUAL PERFORMANCE PLAN FOR 2025/26 AND 5-YEAR STRATEGIC PLAN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29306"/>
            <a:ext cx="8229600" cy="69053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2175">
                <a:solidFill>
                  <a:srgbClr val="F7901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5246101"/>
            <a:ext cx="7536409" cy="0"/>
          </a:xfrm>
          <a:prstGeom prst="line">
            <a:avLst/>
          </a:prstGeom>
          <a:ln w="381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84301" y="813707"/>
            <a:ext cx="4278682" cy="39413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8671196" y="2453830"/>
            <a:ext cx="1083580" cy="444994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1281" y="2519762"/>
            <a:ext cx="2133600" cy="304271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fld id="{F829577D-CB4D-F047-BCAF-0F634EDAE0D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ight Triangle 4"/>
          <p:cNvSpPr/>
          <p:nvPr userDrawn="1"/>
        </p:nvSpPr>
        <p:spPr>
          <a:xfrm flipH="1" flipV="1">
            <a:off x="1" y="1"/>
            <a:ext cx="9144000" cy="271770"/>
          </a:xfrm>
          <a:prstGeom prst="rtTriangle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spcCol="0"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the NEF.png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8199839" y="5259562"/>
            <a:ext cx="671054" cy="292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/>
          <a:ea typeface="+mj-ea"/>
          <a:cs typeface="Arial" panose="020B0604020202020204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 panose="020B0604020202020204"/>
        <a:buNone/>
        <a:defRPr sz="1275" kern="1200">
          <a:solidFill>
            <a:schemeClr val="tx1"/>
          </a:solidFill>
          <a:latin typeface="Arial" panose="020B0604020202020204"/>
          <a:ea typeface="+mn-ea"/>
          <a:cs typeface="Arial" panose="020B0604020202020204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1275" kern="1200">
          <a:solidFill>
            <a:schemeClr val="tx1"/>
          </a:solidFill>
          <a:latin typeface="Arial" panose="020B0604020202020204"/>
          <a:ea typeface="+mn-ea"/>
          <a:cs typeface="Arial" panose="020B0604020202020204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1275" kern="1200">
          <a:solidFill>
            <a:schemeClr val="tx1"/>
          </a:solidFill>
          <a:latin typeface="Arial" panose="020B0604020202020204"/>
          <a:ea typeface="+mn-ea"/>
          <a:cs typeface="Arial" panose="020B0604020202020204"/>
        </a:defRPr>
      </a:lvl3pPr>
      <a:lvl4pPr marL="1599565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1275" kern="1200">
          <a:solidFill>
            <a:schemeClr val="tx1"/>
          </a:solidFill>
          <a:latin typeface="Arial" panose="020B0604020202020204"/>
          <a:ea typeface="+mn-ea"/>
          <a:cs typeface="Arial" panose="020B0604020202020204"/>
        </a:defRPr>
      </a:lvl4pPr>
      <a:lvl5pPr marL="2056765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1275" kern="1200">
          <a:solidFill>
            <a:schemeClr val="tx1"/>
          </a:solidFill>
          <a:latin typeface="Arial" panose="020B0604020202020204"/>
          <a:ea typeface="+mn-ea"/>
          <a:cs typeface="Arial" panose="020B0604020202020204"/>
        </a:defRPr>
      </a:lvl5pPr>
      <a:lvl6pPr marL="2513965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buClr>
                <a:srgbClr val="F7901E">
                  <a:lumMod val="75000"/>
                </a:srgbClr>
              </a:buClr>
              <a:tabLst>
                <a:tab pos="1731645" algn="l"/>
              </a:tabLst>
            </a:pPr>
            <a:endParaRPr lang="en-US" sz="135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1" y="229306"/>
            <a:ext cx="8229600" cy="610332"/>
          </a:xfrm>
        </p:spPr>
        <p:txBody>
          <a:bodyPr/>
          <a:lstStyle/>
          <a:p>
            <a:r>
              <a:rPr lang="en-US" dirty="0"/>
              <a:t>Stakeholder Engagement 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4461938"/>
              </p:ext>
            </p:extLst>
          </p:nvPr>
        </p:nvGraphicFramePr>
        <p:xfrm>
          <a:off x="356870" y="937522"/>
          <a:ext cx="8566786" cy="386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2581">
                  <a:extLst>
                    <a:ext uri="{9D8B030D-6E8A-4147-A177-3AD203B41FA5}">
                      <a16:colId xmlns:a16="http://schemas.microsoft.com/office/drawing/2014/main" val="4194142697"/>
                    </a:ext>
                  </a:extLst>
                </a:gridCol>
                <a:gridCol w="1222581">
                  <a:extLst>
                    <a:ext uri="{9D8B030D-6E8A-4147-A177-3AD203B41FA5}">
                      <a16:colId xmlns:a16="http://schemas.microsoft.com/office/drawing/2014/main" val="2672284360"/>
                    </a:ext>
                  </a:extLst>
                </a:gridCol>
              </a:tblGrid>
              <a:tr h="418465">
                <a:tc>
                  <a:txBody>
                    <a:bodyPr/>
                    <a:lstStyle/>
                    <a:p>
                      <a:r>
                        <a:rPr lang="en-US" sz="1000" dirty="0"/>
                        <a:t>Stakeholder</a:t>
                      </a:r>
                      <a:r>
                        <a:rPr lang="en-US" sz="1000" baseline="0" dirty="0"/>
                        <a:t> Group/Audience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Delivery Method</a:t>
                      </a:r>
                      <a:r>
                        <a:rPr lang="en-US" sz="1000" baseline="0" dirty="0"/>
                        <a:t> &amp; Format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Date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Number of attendees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for the session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Membership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1000" dirty="0"/>
                        <a:t>1. Presidential</a:t>
                      </a:r>
                      <a:r>
                        <a:rPr lang="en-US" sz="1000" baseline="0" dirty="0"/>
                        <a:t> B-BBEE Advisory Council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In-Person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 March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r>
                        <a:rPr lang="en-US" sz="1000" dirty="0"/>
                        <a:t>2.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BUSA, BLSA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27 March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56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+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BUSA -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1000" dirty="0"/>
                        <a:t>3. BBC, BMF, Progressive Business</a:t>
                      </a:r>
                      <a:r>
                        <a:rPr lang="en-US" sz="1000" baseline="0" dirty="0"/>
                        <a:t> Forum, ABSIP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28 March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30+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 million BBC members</a:t>
                      </a:r>
                    </a:p>
                    <a:p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Nafcoc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– 500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000 +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r>
                        <a:rPr lang="en-US" sz="1000" dirty="0"/>
                        <a:t>4. IDF:</a:t>
                      </a:r>
                      <a:r>
                        <a:rPr lang="en-US" sz="1000" baseline="0" dirty="0"/>
                        <a:t> ESD Practitioner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28</a:t>
                      </a:r>
                      <a:r>
                        <a:rPr lang="en-US" sz="1000" baseline="0" dirty="0"/>
                        <a:t> March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r>
                        <a:rPr lang="en-US" sz="1000" dirty="0"/>
                        <a:t>5. SANRAL 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07 April</a:t>
                      </a:r>
                      <a:r>
                        <a:rPr lang="en-US" sz="1000" baseline="0" dirty="0"/>
                        <a:t>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7 (CEO plus 6 Executives)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Public entity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r>
                        <a:rPr lang="en-US" sz="1000" dirty="0"/>
                        <a:t>6. BBC</a:t>
                      </a:r>
                      <a:r>
                        <a:rPr lang="en-US" sz="1000" baseline="0" dirty="0"/>
                        <a:t> in the Built Environment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5000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members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1000" dirty="0"/>
                        <a:t>7. WECONA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10 000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4630" lvl="0" indent="-214630" algn="just">
              <a:lnSpc>
                <a:spcPct val="150000"/>
              </a:lnSpc>
              <a:buClr>
                <a:srgbClr val="F7901E">
                  <a:lumMod val="75000"/>
                </a:srgbClr>
              </a:buClr>
              <a:buFont typeface="Wingdings" panose="05000000000000000000" pitchFamily="2" charset="2"/>
              <a:buChar char="v"/>
              <a:tabLst>
                <a:tab pos="1731645" algn="l"/>
              </a:tabLst>
            </a:pPr>
            <a:r>
              <a:rPr lang="en-ZA" sz="11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Stakeholder engagements &amp; consultations  that have been conducted: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1" y="229306"/>
            <a:ext cx="8229600" cy="610332"/>
          </a:xfrm>
        </p:spPr>
        <p:txBody>
          <a:bodyPr/>
          <a:lstStyle/>
          <a:p>
            <a:r>
              <a:rPr lang="en-US" dirty="0"/>
              <a:t>Stakeholder Engagement  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2181053"/>
              </p:ext>
            </p:extLst>
          </p:nvPr>
        </p:nvGraphicFramePr>
        <p:xfrm>
          <a:off x="93981" y="1337310"/>
          <a:ext cx="8755733" cy="391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8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657">
                  <a:extLst>
                    <a:ext uri="{9D8B030D-6E8A-4147-A177-3AD203B41FA5}">
                      <a16:colId xmlns:a16="http://schemas.microsoft.com/office/drawing/2014/main" val="2331782303"/>
                    </a:ext>
                  </a:extLst>
                </a:gridCol>
                <a:gridCol w="1173657">
                  <a:extLst>
                    <a:ext uri="{9D8B030D-6E8A-4147-A177-3AD203B41FA5}">
                      <a16:colId xmlns:a16="http://schemas.microsoft.com/office/drawing/2014/main" val="1669562861"/>
                    </a:ext>
                  </a:extLst>
                </a:gridCol>
              </a:tblGrid>
              <a:tr h="448310">
                <a:tc>
                  <a:txBody>
                    <a:bodyPr/>
                    <a:lstStyle/>
                    <a:p>
                      <a:r>
                        <a:rPr lang="en-US" sz="1000" dirty="0"/>
                        <a:t>Stakeholder</a:t>
                      </a:r>
                      <a:r>
                        <a:rPr lang="en-US" sz="1000" baseline="0" dirty="0"/>
                        <a:t> Group/Audience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Delivery Method</a:t>
                      </a:r>
                      <a:r>
                        <a:rPr lang="en-US" sz="1000" baseline="0" dirty="0"/>
                        <a:t> &amp; Format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Date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Number of attendees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Membership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35">
                <a:tc>
                  <a:txBody>
                    <a:bodyPr/>
                    <a:lstStyle/>
                    <a:p>
                      <a:r>
                        <a:rPr lang="en-US" sz="1000" dirty="0"/>
                        <a:t>8. Spur Group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14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 Executives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Entity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r>
                        <a:rPr lang="en-US" sz="1000" dirty="0"/>
                        <a:t>9.</a:t>
                      </a:r>
                      <a:r>
                        <a:rPr lang="en-US" sz="1000" baseline="0" dirty="0"/>
                        <a:t> National Planning Commission: Township SME Stimulation Task Team 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14.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935">
                <a:tc>
                  <a:txBody>
                    <a:bodyPr/>
                    <a:lstStyle/>
                    <a:p>
                      <a:r>
                        <a:rPr lang="en-US" sz="1000" dirty="0"/>
                        <a:t>10. Free State DESTEA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15</a:t>
                      </a:r>
                      <a:r>
                        <a:rPr lang="en-US" sz="1000" baseline="0" dirty="0"/>
                        <a:t> April</a:t>
                      </a:r>
                      <a:r>
                        <a:rPr lang="en-US" sz="1000" dirty="0"/>
                        <a:t>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NEF to assist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000" dirty="0"/>
                        <a:t>11. BMF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/>
                        <a:t>15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r>
                        <a:rPr lang="en-US" sz="1000" dirty="0"/>
                        <a:t>12. NAFCOC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17 April</a:t>
                      </a:r>
                      <a:r>
                        <a:rPr lang="en-US" sz="1000" baseline="0" dirty="0"/>
                        <a:t>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500 000 plus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35">
                <a:tc>
                  <a:txBody>
                    <a:bodyPr/>
                    <a:lstStyle/>
                    <a:p>
                      <a:r>
                        <a:rPr lang="en-US" sz="1000" dirty="0"/>
                        <a:t>13. Free</a:t>
                      </a:r>
                      <a:r>
                        <a:rPr lang="en-US" sz="1000" baseline="0" dirty="0"/>
                        <a:t> State DESTEA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23.</a:t>
                      </a:r>
                      <a:r>
                        <a:rPr lang="en-US" sz="1000" baseline="0" dirty="0"/>
                        <a:t> 24, 25</a:t>
                      </a:r>
                      <a:r>
                        <a:rPr lang="en-US" sz="1000" dirty="0"/>
                        <a:t>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r>
                        <a:rPr lang="en-US" sz="1000" dirty="0"/>
                        <a:t>14. ABSIP</a:t>
                      </a:r>
                      <a:r>
                        <a:rPr lang="en-US" sz="1000" baseline="0" dirty="0"/>
                        <a:t> Ministerial Engagement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</a:t>
                      </a:r>
                      <a:r>
                        <a:rPr lang="en-US" sz="1000" baseline="0" dirty="0"/>
                        <a:t>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24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247" y="684362"/>
            <a:ext cx="8271737" cy="4192439"/>
          </a:xfrm>
        </p:spPr>
        <p:txBody>
          <a:bodyPr/>
          <a:lstStyle/>
          <a:p>
            <a:pPr lvl="0" algn="just">
              <a:lnSpc>
                <a:spcPct val="150000"/>
              </a:lnSpc>
              <a:buClr>
                <a:srgbClr val="F7901E">
                  <a:lumMod val="75000"/>
                </a:srgbClr>
              </a:buClr>
              <a:tabLst>
                <a:tab pos="1731645" algn="l"/>
              </a:tabLst>
            </a:pPr>
            <a:r>
              <a:rPr lang="en-ZA" sz="11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Stakeholder consultations conducted.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577D-CB4D-F047-BCAF-0F634EDAE0DF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5129" y="125087"/>
            <a:ext cx="8229600" cy="610332"/>
          </a:xfrm>
        </p:spPr>
        <p:txBody>
          <a:bodyPr/>
          <a:lstStyle/>
          <a:p>
            <a:r>
              <a:rPr lang="en-US" dirty="0"/>
              <a:t>Stakeholder Engagement  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5349"/>
              </p:ext>
            </p:extLst>
          </p:nvPr>
        </p:nvGraphicFramePr>
        <p:xfrm>
          <a:off x="149412" y="931652"/>
          <a:ext cx="8601870" cy="504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031">
                  <a:extLst>
                    <a:ext uri="{9D8B030D-6E8A-4147-A177-3AD203B41FA5}">
                      <a16:colId xmlns:a16="http://schemas.microsoft.com/office/drawing/2014/main" val="102994051"/>
                    </a:ext>
                  </a:extLst>
                </a:gridCol>
                <a:gridCol w="1514663">
                  <a:extLst>
                    <a:ext uri="{9D8B030D-6E8A-4147-A177-3AD203B41FA5}">
                      <a16:colId xmlns:a16="http://schemas.microsoft.com/office/drawing/2014/main" val="1486182166"/>
                    </a:ext>
                  </a:extLst>
                </a:gridCol>
              </a:tblGrid>
              <a:tr h="447359">
                <a:tc>
                  <a:txBody>
                    <a:bodyPr/>
                    <a:lstStyle/>
                    <a:p>
                      <a:r>
                        <a:rPr lang="en-US" sz="1000" dirty="0"/>
                        <a:t>Stakeholder</a:t>
                      </a:r>
                      <a:r>
                        <a:rPr lang="en-US" sz="1000" baseline="0" dirty="0"/>
                        <a:t> Group/Audience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Delivery Method</a:t>
                      </a:r>
                      <a:r>
                        <a:rPr lang="en-US" sz="1000" baseline="0" dirty="0"/>
                        <a:t> &amp; Format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Date</a:t>
                      </a:r>
                      <a:endParaRPr lang="en-ZA" sz="1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Number of attendees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Membership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855">
                <a:tc>
                  <a:txBody>
                    <a:bodyPr/>
                    <a:lstStyle/>
                    <a:p>
                      <a:r>
                        <a:rPr lang="en-US" sz="1000" dirty="0"/>
                        <a:t>15. National Treasury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25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Govt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Department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68">
                <a:tc>
                  <a:txBody>
                    <a:bodyPr/>
                    <a:lstStyle/>
                    <a:p>
                      <a:r>
                        <a:rPr lang="en-US" sz="1000" dirty="0"/>
                        <a:t>16.</a:t>
                      </a:r>
                      <a:r>
                        <a:rPr lang="en-US" sz="1000" baseline="0" dirty="0"/>
                        <a:t> Ministerial Media Briefing Session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</a:t>
                      </a:r>
                      <a:r>
                        <a:rPr lang="en-US" sz="1000" baseline="0" dirty="0"/>
                        <a:t>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30 April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331">
                <a:tc>
                  <a:txBody>
                    <a:bodyPr/>
                    <a:lstStyle/>
                    <a:p>
                      <a:r>
                        <a:rPr lang="en-US" sz="1000" dirty="0"/>
                        <a:t>17. Ministerial</a:t>
                      </a:r>
                      <a:r>
                        <a:rPr lang="en-US" sz="1000" baseline="0" dirty="0"/>
                        <a:t> Business Breakfast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</a:t>
                      </a:r>
                      <a:r>
                        <a:rPr lang="en-US" sz="1000" baseline="0" dirty="0"/>
                        <a:t>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05</a:t>
                      </a:r>
                      <a:r>
                        <a:rPr lang="en-US" sz="1000" baseline="0" dirty="0"/>
                        <a:t> May</a:t>
                      </a:r>
                      <a:r>
                        <a:rPr lang="en-US" sz="1000" dirty="0"/>
                        <a:t>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1000+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066">
                <a:tc>
                  <a:txBody>
                    <a:bodyPr/>
                    <a:lstStyle/>
                    <a:p>
                      <a:r>
                        <a:rPr lang="en-US" sz="1000" dirty="0"/>
                        <a:t>18. Ministerial Banking Association of South Africa Session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06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32 Banks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066">
                <a:tc>
                  <a:txBody>
                    <a:bodyPr/>
                    <a:lstStyle/>
                    <a:p>
                      <a:r>
                        <a:rPr lang="en-US" sz="1000" dirty="0"/>
                        <a:t>19. SA Startups Act Movement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07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138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963 members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27641"/>
                  </a:ext>
                </a:extLst>
              </a:tr>
              <a:tr h="337312">
                <a:tc>
                  <a:txBody>
                    <a:bodyPr/>
                    <a:lstStyle/>
                    <a:p>
                      <a:r>
                        <a:rPr lang="en-US" sz="1000" dirty="0"/>
                        <a:t>20. Provincial</a:t>
                      </a:r>
                      <a:r>
                        <a:rPr lang="en-US" sz="1000" baseline="0" dirty="0"/>
                        <a:t> Economic Development Departments 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Online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/>
                        <a:t>16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327">
                <a:tc>
                  <a:txBody>
                    <a:bodyPr/>
                    <a:lstStyle/>
                    <a:p>
                      <a:r>
                        <a:rPr lang="en-US" sz="1000" dirty="0"/>
                        <a:t>21 Ministerial Transport Sector</a:t>
                      </a:r>
                      <a:r>
                        <a:rPr lang="en-US" sz="1000" baseline="0" dirty="0"/>
                        <a:t> Engagement Session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person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May 2025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196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378">
                <a:tc>
                  <a:txBody>
                    <a:bodyPr/>
                    <a:lstStyle/>
                    <a:p>
                      <a:r>
                        <a:rPr lang="en-US" sz="1000" dirty="0"/>
                        <a:t>22. Sector Charter Councils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21</a:t>
                      </a:r>
                      <a:r>
                        <a:rPr lang="en-US" sz="1000" baseline="0" dirty="0"/>
                        <a:t>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83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Constituencies from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sectors 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18648"/>
                  </a:ext>
                </a:extLst>
              </a:tr>
              <a:tr h="410114">
                <a:tc>
                  <a:txBody>
                    <a:bodyPr/>
                    <a:lstStyle/>
                    <a:p>
                      <a:r>
                        <a:rPr lang="en-US" sz="1000" dirty="0"/>
                        <a:t>23. Multinationals</a:t>
                      </a:r>
                      <a:r>
                        <a:rPr lang="en-US" sz="1000" baseline="0" dirty="0"/>
                        <a:t> and Foreign Chambers of Commerce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26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947683"/>
                  </a:ext>
                </a:extLst>
              </a:tr>
              <a:tr h="252378">
                <a:tc>
                  <a:txBody>
                    <a:bodyPr/>
                    <a:lstStyle/>
                    <a:p>
                      <a:r>
                        <a:rPr lang="en-US" sz="1000" dirty="0"/>
                        <a:t>24 B-BBEE</a:t>
                      </a:r>
                      <a:r>
                        <a:rPr lang="en-US" sz="1000" baseline="0" dirty="0"/>
                        <a:t> Practitioners &amp; Verification Agencies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27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45602"/>
                  </a:ext>
                </a:extLst>
              </a:tr>
              <a:tr h="410114">
                <a:tc>
                  <a:txBody>
                    <a:bodyPr/>
                    <a:lstStyle/>
                    <a:p>
                      <a:r>
                        <a:rPr lang="en-US" sz="1000" dirty="0"/>
                        <a:t>25. Provincial Stakeholders (government</a:t>
                      </a:r>
                      <a:r>
                        <a:rPr lang="en-US" sz="1000" baseline="0" dirty="0"/>
                        <a:t> &amp; private sector)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28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246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06015"/>
                  </a:ext>
                </a:extLst>
              </a:tr>
              <a:tr h="410114">
                <a:tc>
                  <a:txBody>
                    <a:bodyPr/>
                    <a:lstStyle/>
                    <a:p>
                      <a:r>
                        <a:rPr lang="en-US" sz="1000" dirty="0"/>
                        <a:t>26. TEDCOZA (organization for Township</a:t>
                      </a:r>
                      <a:r>
                        <a:rPr lang="en-US" sz="1000" baseline="0" dirty="0"/>
                        <a:t> &amp; Rural based enterprises)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Webinar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28 May 2025</a:t>
                      </a:r>
                      <a:endParaRPr lang="en-ZA" sz="1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4000 active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membership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8000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general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5801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55*284"/>
  <p:tag name="TABLE_ENDDRAG_RECT" val="28*132*655*2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00*308"/>
  <p:tag name="TABLE_ENDDRAG_RECT" val="7*105*700*308"/>
</p:tagLst>
</file>

<file path=ppt/theme/theme1.xml><?xml version="1.0" encoding="utf-8"?>
<a:theme xmlns:a="http://schemas.openxmlformats.org/drawingml/2006/main" name="1_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>
          <a:solidFill>
            <a:srgbClr val="404040"/>
          </a:solidFill>
        </a:ln>
      </a:spPr>
      <a:bodyPr rot="0" spcFirstLastPara="0" vertOverflow="overflow" horzOverflow="overflow" vert="horz" wrap="square" lIns="121899" tIns="60949" rIns="121899" bIns="60949" numCol="1" spcCol="0" rtlCol="0" fromWordArt="0" anchor="ctr" anchorCtr="0" forceAA="0" compatLnSpc="1"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414</Words>
  <Application>Microsoft Office PowerPoint</Application>
  <PresentationFormat>On-screen Show (16:10)</PresentationFormat>
  <Paragraphs>141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1_Office Theme</vt:lpstr>
      <vt:lpstr>Stakeholder Engagement </vt:lpstr>
      <vt:lpstr>Stakeholder Engagement  </vt:lpstr>
      <vt:lpstr>Stakeholder Engagement  </vt:lpstr>
    </vt:vector>
  </TitlesOfParts>
  <Company>the dti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Thabo Lekganyane</dc:creator>
  <cp:lastModifiedBy>Lucky Singo</cp:lastModifiedBy>
  <cp:revision>464</cp:revision>
  <dcterms:created xsi:type="dcterms:W3CDTF">2020-03-19T11:24:00Z</dcterms:created>
  <dcterms:modified xsi:type="dcterms:W3CDTF">2025-06-12T08:16:15Z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8485DC17AB244F5E8E098CDB74EF4B8E_13</vt:lpwstr>
  </property>
  <property fmtid="{D5CDD505-2E9C-101B-9397-08002B2CF9AE}" pid="3" name="KSOProductBuildVer">
    <vt:lpwstr>1033-12.2.0.20795</vt:lpwstr>
  </property>
</Properties>
</file>